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9"/>
  </p:notesMasterIdLst>
  <p:sldIdLst>
    <p:sldId id="256" r:id="rId2"/>
    <p:sldId id="257" r:id="rId3"/>
    <p:sldId id="265" r:id="rId4"/>
    <p:sldId id="266" r:id="rId5"/>
    <p:sldId id="268" r:id="rId6"/>
    <p:sldId id="281" r:id="rId7"/>
    <p:sldId id="285" r:id="rId8"/>
  </p:sldIdLst>
  <p:sldSz cx="9144000" cy="5143500" type="screen16x9"/>
  <p:notesSz cx="6858000" cy="9144000"/>
  <p:embeddedFontLst>
    <p:embeddedFont>
      <p:font typeface="Montserrat" panose="020B0604020202020204" charset="0"/>
      <p:regular r:id="rId10"/>
      <p:bold r:id="rId11"/>
      <p:italic r:id="rId12"/>
      <p:boldItalic r:id="rId13"/>
    </p:embeddedFont>
    <p:embeddedFont>
      <p:font typeface="Bebas Neue" panose="020B0604020202020204" charset="0"/>
      <p:regular r:id="rId14"/>
    </p:embeddedFont>
    <p:embeddedFont>
      <p:font typeface="PT Sans" panose="020B0604020202020204" charset="0"/>
      <p:regular r:id="rId15"/>
      <p:bold r:id="rId16"/>
      <p:italic r:id="rId17"/>
      <p:boldItalic r:id="rId18"/>
    </p:embeddedFont>
    <p:embeddedFont>
      <p:font typeface="Montserrat Black" panose="020B0604020202020204" charset="0"/>
      <p:bold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55D6BF-684E-4B9D-82AF-58F8518012A2}">
  <a:tblStyle styleId="{C155D6BF-684E-4B9D-82AF-58F8518012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45" d="100"/>
          <a:sy n="145" d="100"/>
        </p:scale>
        <p:origin x="10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1734a882cf6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1734a882cf6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734a882cf6_0_1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734a882cf6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08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83"/>
        <p:cNvGrpSpPr/>
        <p:nvPr/>
      </p:nvGrpSpPr>
      <p:grpSpPr>
        <a:xfrm>
          <a:off x="0" y="0"/>
          <a:ext cx="0" cy="0"/>
          <a:chOff x="0" y="0"/>
          <a:chExt cx="0" cy="0"/>
        </a:xfrm>
      </p:grpSpPr>
      <p:sp>
        <p:nvSpPr>
          <p:cNvPr id="784" name="Google Shape;784;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85" name="Google Shape;785;p21"/>
          <p:cNvSpPr txBox="1">
            <a:spLocks noGrp="1"/>
          </p:cNvSpPr>
          <p:nvPr>
            <p:ph type="subTitle" idx="1"/>
          </p:nvPr>
        </p:nvSpPr>
        <p:spPr>
          <a:xfrm>
            <a:off x="5046298"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86" name="Google Shape;786;p21"/>
          <p:cNvSpPr txBox="1">
            <a:spLocks noGrp="1"/>
          </p:cNvSpPr>
          <p:nvPr>
            <p:ph type="subTitle" idx="2"/>
          </p:nvPr>
        </p:nvSpPr>
        <p:spPr>
          <a:xfrm>
            <a:off x="714475" y="1571625"/>
            <a:ext cx="3383400" cy="280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787" name="Google Shape;787;p21"/>
          <p:cNvGrpSpPr/>
          <p:nvPr/>
        </p:nvGrpSpPr>
        <p:grpSpPr>
          <a:xfrm>
            <a:off x="7488217" y="-507956"/>
            <a:ext cx="2532725" cy="1881750"/>
            <a:chOff x="7221517" y="-507956"/>
            <a:chExt cx="2532725" cy="1881750"/>
          </a:xfrm>
        </p:grpSpPr>
        <p:sp>
          <p:nvSpPr>
            <p:cNvPr id="788" name="Google Shape;788;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1"/>
          <p:cNvGrpSpPr/>
          <p:nvPr/>
        </p:nvGrpSpPr>
        <p:grpSpPr>
          <a:xfrm flipH="1">
            <a:off x="-969983" y="-507956"/>
            <a:ext cx="2532725" cy="1881750"/>
            <a:chOff x="7221517" y="-507956"/>
            <a:chExt cx="2532725" cy="1881750"/>
          </a:xfrm>
        </p:grpSpPr>
        <p:sp>
          <p:nvSpPr>
            <p:cNvPr id="799" name="Google Shape;799;p21"/>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098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9"/>
        <p:cNvGrpSpPr/>
        <p:nvPr/>
      </p:nvGrpSpPr>
      <p:grpSpPr>
        <a:xfrm>
          <a:off x="0" y="0"/>
          <a:ext cx="0" cy="0"/>
          <a:chOff x="0" y="0"/>
          <a:chExt cx="0" cy="0"/>
        </a:xfrm>
      </p:grpSpPr>
      <p:sp>
        <p:nvSpPr>
          <p:cNvPr id="840" name="Google Shape;84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1" name="Google Shape;841;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71"/>
        <p:cNvGrpSpPr/>
        <p:nvPr/>
      </p:nvGrpSpPr>
      <p:grpSpPr>
        <a:xfrm>
          <a:off x="0" y="0"/>
          <a:ext cx="0" cy="0"/>
          <a:chOff x="0" y="0"/>
          <a:chExt cx="0" cy="0"/>
        </a:xfrm>
      </p:grpSpPr>
      <p:pic>
        <p:nvPicPr>
          <p:cNvPr id="872" name="Google Shape;872;p24"/>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sp>
        <p:nvSpPr>
          <p:cNvPr id="873" name="Google Shape;873;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4" name="Google Shape;874;p24"/>
          <p:cNvSpPr txBox="1">
            <a:spLocks noGrp="1"/>
          </p:cNvSpPr>
          <p:nvPr>
            <p:ph type="subTitle" idx="1"/>
          </p:nvPr>
        </p:nvSpPr>
        <p:spPr>
          <a:xfrm>
            <a:off x="111020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5" name="Google Shape;875;p24"/>
          <p:cNvSpPr txBox="1">
            <a:spLocks noGrp="1"/>
          </p:cNvSpPr>
          <p:nvPr>
            <p:ph type="subTitle" idx="2"/>
          </p:nvPr>
        </p:nvSpPr>
        <p:spPr>
          <a:xfrm>
            <a:off x="3580050"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6" name="Google Shape;876;p24"/>
          <p:cNvSpPr txBox="1">
            <a:spLocks noGrp="1"/>
          </p:cNvSpPr>
          <p:nvPr>
            <p:ph type="subTitle" idx="3"/>
          </p:nvPr>
        </p:nvSpPr>
        <p:spPr>
          <a:xfrm>
            <a:off x="111020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7" name="Google Shape;877;p24"/>
          <p:cNvSpPr txBox="1">
            <a:spLocks noGrp="1"/>
          </p:cNvSpPr>
          <p:nvPr>
            <p:ph type="subTitle" idx="4"/>
          </p:nvPr>
        </p:nvSpPr>
        <p:spPr>
          <a:xfrm>
            <a:off x="3580050"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8" name="Google Shape;878;p24"/>
          <p:cNvSpPr txBox="1">
            <a:spLocks noGrp="1"/>
          </p:cNvSpPr>
          <p:nvPr>
            <p:ph type="subTitle" idx="5"/>
          </p:nvPr>
        </p:nvSpPr>
        <p:spPr>
          <a:xfrm>
            <a:off x="604989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4"/>
          <p:cNvSpPr txBox="1">
            <a:spLocks noGrp="1"/>
          </p:cNvSpPr>
          <p:nvPr>
            <p:ph type="subTitle" idx="6"/>
          </p:nvPr>
        </p:nvSpPr>
        <p:spPr>
          <a:xfrm>
            <a:off x="604989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0" name="Google Shape;880;p24"/>
          <p:cNvSpPr txBox="1">
            <a:spLocks noGrp="1"/>
          </p:cNvSpPr>
          <p:nvPr>
            <p:ph type="subTitle" idx="7"/>
          </p:nvPr>
        </p:nvSpPr>
        <p:spPr>
          <a:xfrm>
            <a:off x="111110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1" name="Google Shape;881;p24"/>
          <p:cNvSpPr txBox="1">
            <a:spLocks noGrp="1"/>
          </p:cNvSpPr>
          <p:nvPr>
            <p:ph type="subTitle" idx="8"/>
          </p:nvPr>
        </p:nvSpPr>
        <p:spPr>
          <a:xfrm>
            <a:off x="3580950"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2" name="Google Shape;882;p24"/>
          <p:cNvSpPr txBox="1">
            <a:spLocks noGrp="1"/>
          </p:cNvSpPr>
          <p:nvPr>
            <p:ph type="subTitle" idx="9"/>
          </p:nvPr>
        </p:nvSpPr>
        <p:spPr>
          <a:xfrm>
            <a:off x="6050795" y="1735963"/>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3" name="Google Shape;883;p24"/>
          <p:cNvSpPr txBox="1">
            <a:spLocks noGrp="1"/>
          </p:cNvSpPr>
          <p:nvPr>
            <p:ph type="subTitle" idx="13"/>
          </p:nvPr>
        </p:nvSpPr>
        <p:spPr>
          <a:xfrm>
            <a:off x="111110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4" name="Google Shape;884;p24"/>
          <p:cNvSpPr txBox="1">
            <a:spLocks noGrp="1"/>
          </p:cNvSpPr>
          <p:nvPr>
            <p:ph type="subTitle" idx="14"/>
          </p:nvPr>
        </p:nvSpPr>
        <p:spPr>
          <a:xfrm>
            <a:off x="3580950"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5" name="Google Shape;885;p24"/>
          <p:cNvSpPr txBox="1">
            <a:spLocks noGrp="1"/>
          </p:cNvSpPr>
          <p:nvPr>
            <p:ph type="subTitle" idx="15"/>
          </p:nvPr>
        </p:nvSpPr>
        <p:spPr>
          <a:xfrm>
            <a:off x="6050795" y="3245575"/>
            <a:ext cx="1984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86" name="Google Shape;886;p24"/>
          <p:cNvGrpSpPr/>
          <p:nvPr/>
        </p:nvGrpSpPr>
        <p:grpSpPr>
          <a:xfrm flipH="1">
            <a:off x="-884258" y="-507956"/>
            <a:ext cx="2532725" cy="1881750"/>
            <a:chOff x="7221517" y="-507956"/>
            <a:chExt cx="2532725" cy="1881750"/>
          </a:xfrm>
        </p:grpSpPr>
        <p:sp>
          <p:nvSpPr>
            <p:cNvPr id="887" name="Google Shape;887;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4"/>
          <p:cNvGrpSpPr/>
          <p:nvPr/>
        </p:nvGrpSpPr>
        <p:grpSpPr>
          <a:xfrm flipH="1">
            <a:off x="7421542" y="4092619"/>
            <a:ext cx="2532725" cy="1881750"/>
            <a:chOff x="7221517" y="-507956"/>
            <a:chExt cx="2532725" cy="1881750"/>
          </a:xfrm>
        </p:grpSpPr>
        <p:sp>
          <p:nvSpPr>
            <p:cNvPr id="898" name="Google Shape;898;p24"/>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5"/>
        <p:cNvGrpSpPr/>
        <p:nvPr/>
      </p:nvGrpSpPr>
      <p:grpSpPr>
        <a:xfrm>
          <a:off x="0" y="0"/>
          <a:ext cx="0" cy="0"/>
          <a:chOff x="0" y="0"/>
          <a:chExt cx="0" cy="0"/>
        </a:xfrm>
      </p:grpSpPr>
      <p:sp>
        <p:nvSpPr>
          <p:cNvPr id="946" name="Google Shape;946;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8" name="Google Shape;948;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0" name="Google Shape;950;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9" r:id="rId5"/>
    <p:sldLayoutId id="2147483670" r:id="rId6"/>
    <p:sldLayoutId id="2147483671" r:id="rId7"/>
    <p:sldLayoutId id="2147483673" r:id="rId8"/>
    <p:sldLayoutId id="2147483676" r:id="rId9"/>
    <p:sldLayoutId id="2147483677"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sp>
        <p:nvSpPr>
          <p:cNvPr id="1250" name="Google Shape;1250;p35"/>
          <p:cNvSpPr txBox="1">
            <a:spLocks noGrp="1"/>
          </p:cNvSpPr>
          <p:nvPr>
            <p:ph type="ctrTitle"/>
          </p:nvPr>
        </p:nvSpPr>
        <p:spPr>
          <a:xfrm>
            <a:off x="1024798" y="1453549"/>
            <a:ext cx="7033800" cy="1716805"/>
          </a:xfrm>
          <a:prstGeom prst="rect">
            <a:avLst/>
          </a:prstGeom>
        </p:spPr>
        <p:txBody>
          <a:bodyPr spcFirstLastPara="1" wrap="square" lIns="91425" tIns="91425" rIns="91425" bIns="91425" anchor="b" anchorCtr="0">
            <a:noAutofit/>
          </a:bodyPr>
          <a:lstStyle/>
          <a:p>
            <a:pPr lvl="0">
              <a:lnSpc>
                <a:spcPct val="100000"/>
              </a:lnSpc>
            </a:pPr>
            <a:r>
              <a:rPr lang="en" sz="5200" dirty="0" smtClean="0">
                <a:latin typeface="Montserrat Black"/>
                <a:ea typeface="Montserrat Black"/>
                <a:cs typeface="Montserrat Black"/>
                <a:sym typeface="Montserrat Black"/>
              </a:rPr>
              <a:t>SMART</a:t>
            </a:r>
            <a:br>
              <a:rPr lang="en" sz="5200" dirty="0" smtClean="0">
                <a:latin typeface="Montserrat Black"/>
                <a:ea typeface="Montserrat Black"/>
                <a:cs typeface="Montserrat Black"/>
                <a:sym typeface="Montserrat Black"/>
              </a:rPr>
            </a:br>
            <a:r>
              <a:rPr lang="en" sz="6000" dirty="0" smtClean="0">
                <a:solidFill>
                  <a:schemeClr val="dk2"/>
                </a:solidFill>
              </a:rPr>
              <a:t>DUSTBIN</a:t>
            </a:r>
            <a:endParaRPr sz="28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1119820" y="3139500"/>
            <a:ext cx="4528800" cy="6106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An</a:t>
            </a:r>
            <a:r>
              <a:rPr lang="en" dirty="0" smtClean="0"/>
              <a:t> Innovation </a:t>
            </a:r>
            <a:r>
              <a:rPr lang="en" dirty="0" smtClean="0"/>
              <a:t>by </a:t>
            </a:r>
            <a:endParaRPr lang="en" dirty="0" smtClean="0"/>
          </a:p>
          <a:p>
            <a:pPr marL="0" lvl="0" indent="0" algn="l" rtl="0">
              <a:spcBef>
                <a:spcPts val="0"/>
              </a:spcBef>
              <a:spcAft>
                <a:spcPts val="0"/>
              </a:spcAft>
              <a:buNone/>
            </a:pPr>
            <a:r>
              <a:rPr lang="en" dirty="0" smtClean="0"/>
              <a:t>Biomedical Engineers</a:t>
            </a:r>
            <a:endParaRPr dirty="0"/>
          </a:p>
        </p:txBody>
      </p:sp>
      <p:grpSp>
        <p:nvGrpSpPr>
          <p:cNvPr id="15" name="Google Shape;2356;p64"/>
          <p:cNvGrpSpPr/>
          <p:nvPr/>
        </p:nvGrpSpPr>
        <p:grpSpPr>
          <a:xfrm>
            <a:off x="3754332" y="1775247"/>
            <a:ext cx="473870" cy="536704"/>
            <a:chOff x="4020665" y="1431080"/>
            <a:chExt cx="531542" cy="602023"/>
          </a:xfrm>
        </p:grpSpPr>
        <p:sp>
          <p:nvSpPr>
            <p:cNvPr id="16" name="Google Shape;2357;p64"/>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58;p64"/>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59;p64"/>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0;p64"/>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61;p64"/>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62;p64"/>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3;p64"/>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64;p64"/>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65;p64"/>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66;p64"/>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67;p64"/>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8;p64"/>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9;p64"/>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0;p64"/>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71;p64"/>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394775"/>
            <a:ext cx="7704000" cy="572700"/>
          </a:xfrm>
        </p:spPr>
        <p:txBody>
          <a:bodyPr/>
          <a:lstStyle/>
          <a:p>
            <a:pPr lvl="0"/>
            <a:r>
              <a:rPr lang="en" dirty="0" smtClean="0">
                <a:solidFill>
                  <a:schemeClr val="dk2"/>
                </a:solidFill>
              </a:rPr>
              <a:t>INTRODUCTION</a:t>
            </a:r>
            <a:endParaRPr lang="en-IN" dirty="0"/>
          </a:p>
        </p:txBody>
      </p:sp>
      <p:sp>
        <p:nvSpPr>
          <p:cNvPr id="1258" name="Google Shape;1258;p36"/>
          <p:cNvSpPr txBox="1"/>
          <p:nvPr/>
        </p:nvSpPr>
        <p:spPr>
          <a:xfrm>
            <a:off x="720000" y="1197192"/>
            <a:ext cx="7704000" cy="3506376"/>
          </a:xfrm>
          <a:prstGeom prst="rect">
            <a:avLst/>
          </a:prstGeom>
          <a:noFill/>
          <a:ln>
            <a:noFill/>
          </a:ln>
        </p:spPr>
        <p:txBody>
          <a:bodyPr spcFirstLastPara="1" wrap="square" lIns="91425" tIns="91425" rIns="91425" bIns="91425" anchor="t" anchorCtr="0">
            <a:noAutofit/>
          </a:bodyPr>
          <a:lstStyle/>
          <a:p>
            <a:pPr lvl="0" algn="ctr">
              <a:lnSpc>
                <a:spcPct val="200000"/>
              </a:lnSpc>
            </a:pPr>
            <a:r>
              <a:rPr lang="en-US" dirty="0" smtClean="0">
                <a:solidFill>
                  <a:schemeClr val="dk1"/>
                </a:solidFill>
                <a:latin typeface="Montserrat"/>
                <a:ea typeface="Montserrat"/>
                <a:cs typeface="Montserrat"/>
                <a:sym typeface="Montserrat"/>
              </a:rPr>
              <a:t>As a Biomedical Engineers we need to provide the solutions for the person with disabilities, to reduce the work of the Doctor by assisting them with devices which can make the work easier. One such device is SMART DUSTBIN.</a:t>
            </a:r>
          </a:p>
          <a:p>
            <a:pPr lvl="0" algn="ctr">
              <a:lnSpc>
                <a:spcPct val="200000"/>
              </a:lnSpc>
            </a:pPr>
            <a:endParaRPr lang="en-US" dirty="0">
              <a:solidFill>
                <a:schemeClr val="dk1"/>
              </a:solidFill>
              <a:latin typeface="Montserrat"/>
              <a:ea typeface="Montserrat"/>
              <a:cs typeface="Montserrat"/>
              <a:sym typeface="Montserrat"/>
            </a:endParaRPr>
          </a:p>
          <a:p>
            <a:pPr lvl="0" algn="ctr">
              <a:lnSpc>
                <a:spcPct val="200000"/>
              </a:lnSpc>
            </a:pPr>
            <a:r>
              <a:rPr lang="en-US" dirty="0" smtClean="0">
                <a:solidFill>
                  <a:schemeClr val="dk1"/>
                </a:solidFill>
                <a:latin typeface="Montserrat"/>
                <a:ea typeface="Montserrat"/>
                <a:cs typeface="Montserrat"/>
                <a:sym typeface="Montserrat"/>
              </a:rPr>
              <a:t>  Smart </a:t>
            </a:r>
            <a:r>
              <a:rPr lang="en-US" dirty="0" smtClean="0">
                <a:solidFill>
                  <a:schemeClr val="dk1"/>
                </a:solidFill>
                <a:latin typeface="Montserrat"/>
                <a:ea typeface="Montserrat"/>
                <a:cs typeface="Montserrat"/>
                <a:sym typeface="Montserrat"/>
              </a:rPr>
              <a:t>Dustbin is an innovative project which can be used in Health Care Sector. </a:t>
            </a:r>
          </a:p>
          <a:p>
            <a:pPr lvl="0" algn="ctr">
              <a:lnSpc>
                <a:spcPct val="200000"/>
              </a:lnSpc>
            </a:pPr>
            <a:r>
              <a:rPr lang="en-US" dirty="0" smtClean="0">
                <a:solidFill>
                  <a:schemeClr val="dk1"/>
                </a:solidFill>
                <a:latin typeface="Montserrat"/>
                <a:ea typeface="Montserrat"/>
                <a:cs typeface="Montserrat"/>
                <a:sym typeface="Montserrat"/>
              </a:rPr>
              <a:t>By using this, Surgeons can put the med-waste in the dustbin by hands-free at the time of surgery. In </a:t>
            </a:r>
            <a:r>
              <a:rPr lang="en-US" dirty="0">
                <a:solidFill>
                  <a:schemeClr val="dk1"/>
                </a:solidFill>
                <a:latin typeface="Montserrat"/>
                <a:ea typeface="Montserrat"/>
                <a:cs typeface="Montserrat"/>
                <a:sym typeface="Montserrat"/>
              </a:rPr>
              <a:t>addition to </a:t>
            </a:r>
            <a:r>
              <a:rPr lang="en-US" dirty="0" smtClean="0">
                <a:solidFill>
                  <a:schemeClr val="dk1"/>
                </a:solidFill>
                <a:latin typeface="Montserrat"/>
                <a:ea typeface="Montserrat"/>
                <a:cs typeface="Montserrat"/>
                <a:sym typeface="Montserrat"/>
              </a:rPr>
              <a:t>this the person with disability can also throw the waste inside the dustbin without making contact with it.</a:t>
            </a:r>
            <a:endParaRPr b="1" dirty="0">
              <a:solidFill>
                <a:schemeClr val="dk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4" name="Title 3"/>
          <p:cNvSpPr>
            <a:spLocks noGrp="1"/>
          </p:cNvSpPr>
          <p:nvPr>
            <p:ph type="title"/>
          </p:nvPr>
        </p:nvSpPr>
        <p:spPr/>
        <p:txBody>
          <a:bodyPr/>
          <a:lstStyle/>
          <a:p>
            <a:r>
              <a:rPr lang="en" dirty="0" smtClean="0">
                <a:solidFill>
                  <a:schemeClr val="dk2"/>
                </a:solidFill>
              </a:rPr>
              <a:t>WORKING</a:t>
            </a:r>
            <a:endParaRPr lang="en-IN" dirty="0"/>
          </a:p>
        </p:txBody>
      </p:sp>
      <p:sp>
        <p:nvSpPr>
          <p:cNvPr id="6" name="Subtitle 5"/>
          <p:cNvSpPr>
            <a:spLocks noGrp="1"/>
          </p:cNvSpPr>
          <p:nvPr>
            <p:ph type="subTitle" idx="1"/>
          </p:nvPr>
        </p:nvSpPr>
        <p:spPr>
          <a:xfrm>
            <a:off x="720000" y="1337787"/>
            <a:ext cx="7258987" cy="2678799"/>
          </a:xfrm>
        </p:spPr>
        <p:txBody>
          <a:bodyPr/>
          <a:lstStyle/>
          <a:p>
            <a:pPr>
              <a:lnSpc>
                <a:spcPct val="150000"/>
              </a:lnSpc>
              <a:buFont typeface="Arial" panose="020B0604020202020204" pitchFamily="34" charset="0"/>
              <a:buChar char="•"/>
            </a:pPr>
            <a:r>
              <a:rPr lang="en-US" dirty="0"/>
              <a:t>The </a:t>
            </a:r>
            <a:r>
              <a:rPr lang="en-US" dirty="0" smtClean="0"/>
              <a:t>Ultrasonic </a:t>
            </a:r>
            <a:r>
              <a:rPr lang="en-US" dirty="0"/>
              <a:t>sensor is mounted on the top of the dustbin. It sends out high-frequency sound waves that bounce off any object in their path and return to the sensor</a:t>
            </a:r>
            <a:r>
              <a:rPr lang="en-US" dirty="0" smtClean="0"/>
              <a:t>.</a:t>
            </a:r>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dirty="0" smtClean="0"/>
              <a:t>The Servo motor is connected inside the dustbin, if an object is sensed by ultrasonic sensor then the servo motor is activated and it starts spinning. </a:t>
            </a:r>
          </a:p>
          <a:p>
            <a:pPr>
              <a:lnSpc>
                <a:spcPct val="150000"/>
              </a:lnSpc>
              <a:buFont typeface="Arial" panose="020B0604020202020204" pitchFamily="34" charset="0"/>
              <a:buChar char="•"/>
            </a:pPr>
            <a:endParaRPr lang="en-US" dirty="0"/>
          </a:p>
          <a:p>
            <a:pPr>
              <a:lnSpc>
                <a:spcPct val="150000"/>
              </a:lnSpc>
              <a:buFont typeface="Arial" panose="020B0604020202020204" pitchFamily="34" charset="0"/>
              <a:buChar char="•"/>
            </a:pPr>
            <a:r>
              <a:rPr lang="en-US" dirty="0"/>
              <a:t>The Arduino board is programmed to detect </a:t>
            </a:r>
            <a:r>
              <a:rPr lang="en-US" dirty="0" smtClean="0"/>
              <a:t>the object using </a:t>
            </a:r>
            <a:r>
              <a:rPr lang="en-US" dirty="0"/>
              <a:t>the ultrasonic sensor. When the </a:t>
            </a:r>
            <a:r>
              <a:rPr lang="en-US" dirty="0" smtClean="0"/>
              <a:t>object </a:t>
            </a:r>
            <a:r>
              <a:rPr lang="en-US" dirty="0"/>
              <a:t>is </a:t>
            </a:r>
            <a:r>
              <a:rPr lang="en-US" dirty="0" smtClean="0"/>
              <a:t>detected, </a:t>
            </a:r>
            <a:r>
              <a:rPr lang="en-US" dirty="0"/>
              <a:t>the servo motor is activated, which opens the lid of the dustbin.</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3" name="Title 2"/>
          <p:cNvSpPr>
            <a:spLocks noGrp="1"/>
          </p:cNvSpPr>
          <p:nvPr>
            <p:ph type="title"/>
          </p:nvPr>
        </p:nvSpPr>
        <p:spPr/>
        <p:txBody>
          <a:bodyPr/>
          <a:lstStyle/>
          <a:p>
            <a:r>
              <a:rPr lang="en" dirty="0" smtClean="0">
                <a:solidFill>
                  <a:schemeClr val="dk2"/>
                </a:solidFill>
              </a:rPr>
              <a:t>CIRCUIT DIAGRAM</a:t>
            </a:r>
            <a:endParaRPr lang="en-IN" dirty="0"/>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501" y="1362654"/>
            <a:ext cx="5412948" cy="3827337"/>
          </a:xfrm>
          <a:prstGeom prst="rect">
            <a:avLst/>
          </a:prstGeom>
        </p:spPr>
      </p:pic>
      <p:cxnSp>
        <p:nvCxnSpPr>
          <p:cNvPr id="5" name="Straight Arrow Connector 4"/>
          <p:cNvCxnSpPr/>
          <p:nvPr/>
        </p:nvCxnSpPr>
        <p:spPr>
          <a:xfrm>
            <a:off x="4764157" y="1842052"/>
            <a:ext cx="1338469"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6102626" y="1676400"/>
            <a:ext cx="2255212" cy="307777"/>
          </a:xfrm>
          <a:prstGeom prst="rect">
            <a:avLst/>
          </a:prstGeom>
          <a:noFill/>
        </p:spPr>
        <p:txBody>
          <a:bodyPr wrap="square" rtlCol="0">
            <a:spAutoFit/>
          </a:bodyPr>
          <a:lstStyle/>
          <a:p>
            <a:r>
              <a:rPr lang="en-US" dirty="0" smtClean="0">
                <a:solidFill>
                  <a:schemeClr val="dk1"/>
                </a:solidFill>
                <a:latin typeface="Montserrat"/>
                <a:ea typeface="Montserrat"/>
                <a:cs typeface="Montserrat"/>
                <a:sym typeface="Montserrat"/>
              </a:rPr>
              <a:t>Ultra Sonic Sensor</a:t>
            </a:r>
            <a:endParaRPr lang="en-IN" dirty="0"/>
          </a:p>
        </p:txBody>
      </p:sp>
      <p:cxnSp>
        <p:nvCxnSpPr>
          <p:cNvPr id="53" name="Straight Arrow Connector 52"/>
          <p:cNvCxnSpPr>
            <a:endCxn id="55" idx="1"/>
          </p:cNvCxnSpPr>
          <p:nvPr/>
        </p:nvCxnSpPr>
        <p:spPr>
          <a:xfrm>
            <a:off x="6453809" y="3430212"/>
            <a:ext cx="702364"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5" name="TextBox 54"/>
          <p:cNvSpPr txBox="1"/>
          <p:nvPr/>
        </p:nvSpPr>
        <p:spPr>
          <a:xfrm>
            <a:off x="7156173" y="3276323"/>
            <a:ext cx="1749287" cy="307777"/>
          </a:xfrm>
          <a:prstGeom prst="rect">
            <a:avLst/>
          </a:prstGeom>
          <a:noFill/>
        </p:spPr>
        <p:txBody>
          <a:bodyPr wrap="square" rtlCol="0">
            <a:spAutoFit/>
          </a:bodyPr>
          <a:lstStyle/>
          <a:p>
            <a:r>
              <a:rPr lang="en-US" dirty="0" smtClean="0">
                <a:solidFill>
                  <a:schemeClr val="dk1"/>
                </a:solidFill>
                <a:latin typeface="Montserrat"/>
                <a:ea typeface="Montserrat"/>
                <a:cs typeface="Montserrat"/>
                <a:sym typeface="Montserrat"/>
              </a:rPr>
              <a:t>Arduino Board</a:t>
            </a:r>
            <a:endParaRPr lang="en-IN" dirty="0"/>
          </a:p>
        </p:txBody>
      </p:sp>
      <p:cxnSp>
        <p:nvCxnSpPr>
          <p:cNvPr id="57" name="Straight Arrow Connector 56"/>
          <p:cNvCxnSpPr/>
          <p:nvPr/>
        </p:nvCxnSpPr>
        <p:spPr>
          <a:xfrm flipH="1">
            <a:off x="1570383" y="2729948"/>
            <a:ext cx="735496"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p:nvPr/>
        </p:nvCxnSpPr>
        <p:spPr>
          <a:xfrm flipH="1">
            <a:off x="1865501" y="3624470"/>
            <a:ext cx="990343"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62" name="TextBox 61"/>
          <p:cNvSpPr txBox="1"/>
          <p:nvPr/>
        </p:nvSpPr>
        <p:spPr>
          <a:xfrm>
            <a:off x="713225" y="2576059"/>
            <a:ext cx="910829" cy="307777"/>
          </a:xfrm>
          <a:prstGeom prst="rect">
            <a:avLst/>
          </a:prstGeom>
          <a:noFill/>
        </p:spPr>
        <p:txBody>
          <a:bodyPr wrap="square" rtlCol="0">
            <a:spAutoFit/>
          </a:bodyPr>
          <a:lstStyle/>
          <a:p>
            <a:r>
              <a:rPr lang="en-US" dirty="0" smtClean="0">
                <a:solidFill>
                  <a:schemeClr val="dk1"/>
                </a:solidFill>
                <a:latin typeface="Montserrat"/>
                <a:ea typeface="Montserrat"/>
                <a:cs typeface="Montserrat"/>
                <a:sym typeface="Montserrat"/>
              </a:rPr>
              <a:t>Dustbin</a:t>
            </a:r>
            <a:endParaRPr lang="en-IN" dirty="0"/>
          </a:p>
        </p:txBody>
      </p:sp>
      <p:sp>
        <p:nvSpPr>
          <p:cNvPr id="63" name="TextBox 62"/>
          <p:cNvSpPr txBox="1"/>
          <p:nvPr/>
        </p:nvSpPr>
        <p:spPr>
          <a:xfrm>
            <a:off x="496699" y="3443462"/>
            <a:ext cx="1441432" cy="307777"/>
          </a:xfrm>
          <a:prstGeom prst="rect">
            <a:avLst/>
          </a:prstGeom>
          <a:noFill/>
        </p:spPr>
        <p:txBody>
          <a:bodyPr wrap="square" rtlCol="0">
            <a:spAutoFit/>
          </a:bodyPr>
          <a:lstStyle/>
          <a:p>
            <a:r>
              <a:rPr lang="en-US" dirty="0" smtClean="0">
                <a:solidFill>
                  <a:schemeClr val="dk1"/>
                </a:solidFill>
                <a:latin typeface="Montserrat"/>
                <a:ea typeface="Montserrat"/>
                <a:cs typeface="Montserrat"/>
                <a:sym typeface="Montserrat"/>
              </a:rPr>
              <a:t>Power Supply</a:t>
            </a:r>
            <a:endParaRPr lang="en-IN" dirty="0"/>
          </a:p>
        </p:txBody>
      </p:sp>
      <p:grpSp>
        <p:nvGrpSpPr>
          <p:cNvPr id="12" name="Google Shape;2622;p64"/>
          <p:cNvGrpSpPr/>
          <p:nvPr/>
        </p:nvGrpSpPr>
        <p:grpSpPr>
          <a:xfrm>
            <a:off x="1893795" y="681040"/>
            <a:ext cx="536704" cy="431160"/>
            <a:chOff x="3963285" y="3226337"/>
            <a:chExt cx="602023" cy="439668"/>
          </a:xfrm>
        </p:grpSpPr>
        <p:sp>
          <p:nvSpPr>
            <p:cNvPr id="13" name="Google Shape;2623;p64"/>
            <p:cNvSpPr/>
            <p:nvPr/>
          </p:nvSpPr>
          <p:spPr>
            <a:xfrm>
              <a:off x="3963319" y="3226337"/>
              <a:ext cx="601990" cy="439668"/>
            </a:xfrm>
            <a:custGeom>
              <a:avLst/>
              <a:gdLst/>
              <a:ahLst/>
              <a:cxnLst/>
              <a:rect l="l" t="t" r="r" b="b"/>
              <a:pathLst>
                <a:path w="18150" h="13256" extrusionOk="0">
                  <a:moveTo>
                    <a:pt x="4330" y="533"/>
                  </a:moveTo>
                  <a:lnTo>
                    <a:pt x="4330" y="1584"/>
                  </a:lnTo>
                  <a:lnTo>
                    <a:pt x="3312" y="1584"/>
                  </a:lnTo>
                  <a:lnTo>
                    <a:pt x="3312" y="533"/>
                  </a:lnTo>
                  <a:close/>
                  <a:moveTo>
                    <a:pt x="14838" y="533"/>
                  </a:moveTo>
                  <a:lnTo>
                    <a:pt x="14838" y="1584"/>
                  </a:lnTo>
                  <a:lnTo>
                    <a:pt x="13820" y="1584"/>
                  </a:lnTo>
                  <a:lnTo>
                    <a:pt x="13820" y="533"/>
                  </a:lnTo>
                  <a:close/>
                  <a:moveTo>
                    <a:pt x="1550" y="2662"/>
                  </a:moveTo>
                  <a:lnTo>
                    <a:pt x="1550" y="3714"/>
                  </a:lnTo>
                  <a:lnTo>
                    <a:pt x="532" y="3714"/>
                  </a:lnTo>
                  <a:lnTo>
                    <a:pt x="532" y="2662"/>
                  </a:lnTo>
                  <a:close/>
                  <a:moveTo>
                    <a:pt x="17618" y="2662"/>
                  </a:moveTo>
                  <a:lnTo>
                    <a:pt x="17618" y="3714"/>
                  </a:lnTo>
                  <a:lnTo>
                    <a:pt x="16599" y="3714"/>
                  </a:lnTo>
                  <a:lnTo>
                    <a:pt x="16599" y="2662"/>
                  </a:lnTo>
                  <a:close/>
                  <a:moveTo>
                    <a:pt x="12577" y="3044"/>
                  </a:moveTo>
                  <a:lnTo>
                    <a:pt x="12577" y="10213"/>
                  </a:lnTo>
                  <a:lnTo>
                    <a:pt x="5573" y="10213"/>
                  </a:lnTo>
                  <a:lnTo>
                    <a:pt x="5573" y="3044"/>
                  </a:lnTo>
                  <a:close/>
                  <a:moveTo>
                    <a:pt x="4330" y="11673"/>
                  </a:moveTo>
                  <a:lnTo>
                    <a:pt x="4330" y="12725"/>
                  </a:lnTo>
                  <a:lnTo>
                    <a:pt x="3312" y="12725"/>
                  </a:lnTo>
                  <a:lnTo>
                    <a:pt x="3312" y="11673"/>
                  </a:lnTo>
                  <a:close/>
                  <a:moveTo>
                    <a:pt x="14838" y="11673"/>
                  </a:moveTo>
                  <a:lnTo>
                    <a:pt x="14838" y="12725"/>
                  </a:lnTo>
                  <a:lnTo>
                    <a:pt x="13820" y="12725"/>
                  </a:lnTo>
                  <a:lnTo>
                    <a:pt x="13820" y="11673"/>
                  </a:lnTo>
                  <a:close/>
                  <a:moveTo>
                    <a:pt x="3224" y="1"/>
                  </a:moveTo>
                  <a:cubicBezTo>
                    <a:pt x="2979" y="1"/>
                    <a:pt x="2780" y="199"/>
                    <a:pt x="2780" y="443"/>
                  </a:cubicBezTo>
                  <a:lnTo>
                    <a:pt x="2780" y="1672"/>
                  </a:lnTo>
                  <a:cubicBezTo>
                    <a:pt x="2780" y="1917"/>
                    <a:pt x="2979" y="2116"/>
                    <a:pt x="3224" y="2116"/>
                  </a:cubicBezTo>
                  <a:lnTo>
                    <a:pt x="3529" y="2116"/>
                  </a:lnTo>
                  <a:lnTo>
                    <a:pt x="3529" y="4103"/>
                  </a:lnTo>
                  <a:cubicBezTo>
                    <a:pt x="3529" y="4347"/>
                    <a:pt x="3727" y="4546"/>
                    <a:pt x="3971" y="4546"/>
                  </a:cubicBezTo>
                  <a:lnTo>
                    <a:pt x="5041" y="4546"/>
                  </a:lnTo>
                  <a:lnTo>
                    <a:pt x="5041" y="5597"/>
                  </a:lnTo>
                  <a:lnTo>
                    <a:pt x="1325" y="5597"/>
                  </a:lnTo>
                  <a:lnTo>
                    <a:pt x="1325" y="4245"/>
                  </a:lnTo>
                  <a:lnTo>
                    <a:pt x="1640" y="4245"/>
                  </a:lnTo>
                  <a:cubicBezTo>
                    <a:pt x="1884" y="4245"/>
                    <a:pt x="2082" y="4047"/>
                    <a:pt x="2082" y="3803"/>
                  </a:cubicBezTo>
                  <a:lnTo>
                    <a:pt x="2082" y="2573"/>
                  </a:lnTo>
                  <a:cubicBezTo>
                    <a:pt x="2082" y="2328"/>
                    <a:pt x="1884" y="2130"/>
                    <a:pt x="1640" y="2130"/>
                  </a:cubicBezTo>
                  <a:lnTo>
                    <a:pt x="443" y="2130"/>
                  </a:lnTo>
                  <a:cubicBezTo>
                    <a:pt x="199" y="2130"/>
                    <a:pt x="1" y="2328"/>
                    <a:pt x="1" y="2573"/>
                  </a:cubicBezTo>
                  <a:lnTo>
                    <a:pt x="1" y="3803"/>
                  </a:lnTo>
                  <a:cubicBezTo>
                    <a:pt x="1" y="4047"/>
                    <a:pt x="199" y="4245"/>
                    <a:pt x="443" y="4245"/>
                  </a:cubicBezTo>
                  <a:lnTo>
                    <a:pt x="794" y="4245"/>
                  </a:lnTo>
                  <a:lnTo>
                    <a:pt x="794" y="5686"/>
                  </a:lnTo>
                  <a:cubicBezTo>
                    <a:pt x="794" y="5930"/>
                    <a:pt x="992" y="6129"/>
                    <a:pt x="1236" y="6129"/>
                  </a:cubicBezTo>
                  <a:lnTo>
                    <a:pt x="5041" y="6129"/>
                  </a:lnTo>
                  <a:lnTo>
                    <a:pt x="5041" y="7072"/>
                  </a:lnTo>
                  <a:lnTo>
                    <a:pt x="3971" y="7072"/>
                  </a:lnTo>
                  <a:cubicBezTo>
                    <a:pt x="3824" y="7072"/>
                    <a:pt x="3705" y="7191"/>
                    <a:pt x="3705" y="7338"/>
                  </a:cubicBezTo>
                  <a:cubicBezTo>
                    <a:pt x="3705" y="7485"/>
                    <a:pt x="3824" y="7604"/>
                    <a:pt x="3971" y="7604"/>
                  </a:cubicBezTo>
                  <a:lnTo>
                    <a:pt x="5041" y="7604"/>
                  </a:lnTo>
                  <a:lnTo>
                    <a:pt x="5041" y="8711"/>
                  </a:lnTo>
                  <a:lnTo>
                    <a:pt x="3971" y="8711"/>
                  </a:lnTo>
                  <a:cubicBezTo>
                    <a:pt x="3727" y="8711"/>
                    <a:pt x="3529" y="8909"/>
                    <a:pt x="3529" y="9153"/>
                  </a:cubicBezTo>
                  <a:lnTo>
                    <a:pt x="3529" y="11141"/>
                  </a:lnTo>
                  <a:lnTo>
                    <a:pt x="3224" y="11141"/>
                  </a:lnTo>
                  <a:cubicBezTo>
                    <a:pt x="2979" y="11141"/>
                    <a:pt x="2780" y="11339"/>
                    <a:pt x="2780" y="11583"/>
                  </a:cubicBezTo>
                  <a:lnTo>
                    <a:pt x="2780" y="12812"/>
                  </a:lnTo>
                  <a:cubicBezTo>
                    <a:pt x="2780" y="13057"/>
                    <a:pt x="2979" y="13256"/>
                    <a:pt x="3224" y="13256"/>
                  </a:cubicBezTo>
                  <a:lnTo>
                    <a:pt x="4419" y="13256"/>
                  </a:lnTo>
                  <a:cubicBezTo>
                    <a:pt x="4663" y="13256"/>
                    <a:pt x="4862" y="13057"/>
                    <a:pt x="4862" y="12812"/>
                  </a:cubicBezTo>
                  <a:lnTo>
                    <a:pt x="4862" y="11583"/>
                  </a:lnTo>
                  <a:cubicBezTo>
                    <a:pt x="4862" y="11339"/>
                    <a:pt x="4663" y="11141"/>
                    <a:pt x="4419" y="11141"/>
                  </a:cubicBezTo>
                  <a:lnTo>
                    <a:pt x="4061" y="11141"/>
                  </a:lnTo>
                  <a:lnTo>
                    <a:pt x="4061" y="9242"/>
                  </a:lnTo>
                  <a:lnTo>
                    <a:pt x="5041" y="9242"/>
                  </a:lnTo>
                  <a:lnTo>
                    <a:pt x="5041" y="10301"/>
                  </a:lnTo>
                  <a:cubicBezTo>
                    <a:pt x="5041" y="10545"/>
                    <a:pt x="5240" y="10743"/>
                    <a:pt x="5485" y="10743"/>
                  </a:cubicBezTo>
                  <a:lnTo>
                    <a:pt x="6475" y="10743"/>
                  </a:lnTo>
                  <a:lnTo>
                    <a:pt x="6475" y="11944"/>
                  </a:lnTo>
                  <a:cubicBezTo>
                    <a:pt x="6475" y="12091"/>
                    <a:pt x="6594" y="12210"/>
                    <a:pt x="6740" y="12210"/>
                  </a:cubicBezTo>
                  <a:cubicBezTo>
                    <a:pt x="6887" y="12210"/>
                    <a:pt x="7006" y="12091"/>
                    <a:pt x="7006" y="11944"/>
                  </a:cubicBezTo>
                  <a:lnTo>
                    <a:pt x="7006" y="10743"/>
                  </a:lnTo>
                  <a:lnTo>
                    <a:pt x="8031" y="10743"/>
                  </a:lnTo>
                  <a:lnTo>
                    <a:pt x="8031" y="11944"/>
                  </a:lnTo>
                  <a:cubicBezTo>
                    <a:pt x="8031" y="12091"/>
                    <a:pt x="8150" y="12210"/>
                    <a:pt x="8297" y="12210"/>
                  </a:cubicBezTo>
                  <a:cubicBezTo>
                    <a:pt x="8444" y="12210"/>
                    <a:pt x="8563" y="12091"/>
                    <a:pt x="8563" y="11944"/>
                  </a:cubicBezTo>
                  <a:lnTo>
                    <a:pt x="8563" y="10743"/>
                  </a:lnTo>
                  <a:lnTo>
                    <a:pt x="9588" y="10743"/>
                  </a:lnTo>
                  <a:lnTo>
                    <a:pt x="9588" y="11944"/>
                  </a:lnTo>
                  <a:cubicBezTo>
                    <a:pt x="9588" y="12091"/>
                    <a:pt x="9707" y="12210"/>
                    <a:pt x="9854" y="12210"/>
                  </a:cubicBezTo>
                  <a:cubicBezTo>
                    <a:pt x="10000" y="12210"/>
                    <a:pt x="10119" y="12091"/>
                    <a:pt x="10119" y="11944"/>
                  </a:cubicBezTo>
                  <a:lnTo>
                    <a:pt x="10119" y="10743"/>
                  </a:lnTo>
                  <a:lnTo>
                    <a:pt x="11144" y="10743"/>
                  </a:lnTo>
                  <a:lnTo>
                    <a:pt x="11144" y="11944"/>
                  </a:lnTo>
                  <a:cubicBezTo>
                    <a:pt x="11144" y="12091"/>
                    <a:pt x="11263" y="12210"/>
                    <a:pt x="11410" y="12210"/>
                  </a:cubicBezTo>
                  <a:cubicBezTo>
                    <a:pt x="11557" y="12210"/>
                    <a:pt x="11676" y="12091"/>
                    <a:pt x="11676" y="11944"/>
                  </a:cubicBezTo>
                  <a:lnTo>
                    <a:pt x="11676" y="10743"/>
                  </a:lnTo>
                  <a:lnTo>
                    <a:pt x="12667" y="10743"/>
                  </a:lnTo>
                  <a:cubicBezTo>
                    <a:pt x="12911" y="10743"/>
                    <a:pt x="13109" y="10545"/>
                    <a:pt x="13109" y="10301"/>
                  </a:cubicBezTo>
                  <a:lnTo>
                    <a:pt x="13109" y="9242"/>
                  </a:lnTo>
                  <a:lnTo>
                    <a:pt x="14090" y="9242"/>
                  </a:lnTo>
                  <a:lnTo>
                    <a:pt x="14090" y="11141"/>
                  </a:lnTo>
                  <a:lnTo>
                    <a:pt x="13732" y="11141"/>
                  </a:lnTo>
                  <a:cubicBezTo>
                    <a:pt x="13487" y="11141"/>
                    <a:pt x="13289" y="11339"/>
                    <a:pt x="13289" y="11583"/>
                  </a:cubicBezTo>
                  <a:lnTo>
                    <a:pt x="13289" y="12812"/>
                  </a:lnTo>
                  <a:cubicBezTo>
                    <a:pt x="13289" y="13057"/>
                    <a:pt x="13487" y="13256"/>
                    <a:pt x="13732" y="13256"/>
                  </a:cubicBezTo>
                  <a:lnTo>
                    <a:pt x="14927" y="13256"/>
                  </a:lnTo>
                  <a:cubicBezTo>
                    <a:pt x="15171" y="13256"/>
                    <a:pt x="15370" y="13057"/>
                    <a:pt x="15370" y="12812"/>
                  </a:cubicBezTo>
                  <a:lnTo>
                    <a:pt x="15370" y="11583"/>
                  </a:lnTo>
                  <a:cubicBezTo>
                    <a:pt x="15370" y="11339"/>
                    <a:pt x="15171" y="11141"/>
                    <a:pt x="14927" y="11141"/>
                  </a:cubicBezTo>
                  <a:lnTo>
                    <a:pt x="14622" y="11141"/>
                  </a:lnTo>
                  <a:lnTo>
                    <a:pt x="14622" y="9153"/>
                  </a:lnTo>
                  <a:cubicBezTo>
                    <a:pt x="14622" y="8909"/>
                    <a:pt x="14424" y="8711"/>
                    <a:pt x="14179" y="8711"/>
                  </a:cubicBezTo>
                  <a:lnTo>
                    <a:pt x="13109" y="8711"/>
                  </a:lnTo>
                  <a:lnTo>
                    <a:pt x="13109" y="7604"/>
                  </a:lnTo>
                  <a:lnTo>
                    <a:pt x="14215" y="7604"/>
                  </a:lnTo>
                  <a:cubicBezTo>
                    <a:pt x="14362" y="7604"/>
                    <a:pt x="14481" y="7485"/>
                    <a:pt x="14481" y="7338"/>
                  </a:cubicBezTo>
                  <a:cubicBezTo>
                    <a:pt x="14481" y="7191"/>
                    <a:pt x="14362" y="7072"/>
                    <a:pt x="14215" y="7072"/>
                  </a:cubicBezTo>
                  <a:lnTo>
                    <a:pt x="13109" y="7072"/>
                  </a:lnTo>
                  <a:lnTo>
                    <a:pt x="13109" y="6129"/>
                  </a:lnTo>
                  <a:lnTo>
                    <a:pt x="16914" y="6129"/>
                  </a:lnTo>
                  <a:cubicBezTo>
                    <a:pt x="17159" y="6129"/>
                    <a:pt x="17357" y="5930"/>
                    <a:pt x="17357" y="5686"/>
                  </a:cubicBezTo>
                  <a:lnTo>
                    <a:pt x="17357" y="4245"/>
                  </a:lnTo>
                  <a:lnTo>
                    <a:pt x="17707" y="4245"/>
                  </a:lnTo>
                  <a:cubicBezTo>
                    <a:pt x="17951" y="4245"/>
                    <a:pt x="18150" y="4047"/>
                    <a:pt x="18150" y="3803"/>
                  </a:cubicBezTo>
                  <a:lnTo>
                    <a:pt x="18150" y="2573"/>
                  </a:lnTo>
                  <a:cubicBezTo>
                    <a:pt x="18150" y="2329"/>
                    <a:pt x="17951" y="2130"/>
                    <a:pt x="17707" y="2130"/>
                  </a:cubicBezTo>
                  <a:lnTo>
                    <a:pt x="16511" y="2130"/>
                  </a:lnTo>
                  <a:cubicBezTo>
                    <a:pt x="16267" y="2130"/>
                    <a:pt x="16068" y="2329"/>
                    <a:pt x="16068" y="2574"/>
                  </a:cubicBezTo>
                  <a:lnTo>
                    <a:pt x="16068" y="3803"/>
                  </a:lnTo>
                  <a:cubicBezTo>
                    <a:pt x="16068" y="4047"/>
                    <a:pt x="16267" y="4245"/>
                    <a:pt x="16511" y="4245"/>
                  </a:cubicBezTo>
                  <a:lnTo>
                    <a:pt x="16825" y="4245"/>
                  </a:lnTo>
                  <a:lnTo>
                    <a:pt x="16825" y="5598"/>
                  </a:lnTo>
                  <a:lnTo>
                    <a:pt x="13109" y="5598"/>
                  </a:lnTo>
                  <a:lnTo>
                    <a:pt x="13109" y="4546"/>
                  </a:lnTo>
                  <a:lnTo>
                    <a:pt x="14179" y="4546"/>
                  </a:lnTo>
                  <a:cubicBezTo>
                    <a:pt x="14424" y="4546"/>
                    <a:pt x="14622" y="4347"/>
                    <a:pt x="14622" y="4103"/>
                  </a:cubicBezTo>
                  <a:lnTo>
                    <a:pt x="14622" y="2116"/>
                  </a:lnTo>
                  <a:lnTo>
                    <a:pt x="14928" y="2116"/>
                  </a:lnTo>
                  <a:cubicBezTo>
                    <a:pt x="15172" y="2116"/>
                    <a:pt x="15370" y="1917"/>
                    <a:pt x="15370" y="1672"/>
                  </a:cubicBezTo>
                  <a:lnTo>
                    <a:pt x="15370" y="443"/>
                  </a:lnTo>
                  <a:cubicBezTo>
                    <a:pt x="15370" y="199"/>
                    <a:pt x="15172" y="1"/>
                    <a:pt x="14928" y="1"/>
                  </a:cubicBezTo>
                  <a:lnTo>
                    <a:pt x="13732" y="1"/>
                  </a:lnTo>
                  <a:cubicBezTo>
                    <a:pt x="13487" y="1"/>
                    <a:pt x="13289" y="199"/>
                    <a:pt x="13289" y="443"/>
                  </a:cubicBezTo>
                  <a:lnTo>
                    <a:pt x="13289" y="1672"/>
                  </a:lnTo>
                  <a:cubicBezTo>
                    <a:pt x="13289" y="1917"/>
                    <a:pt x="13487" y="2116"/>
                    <a:pt x="13732" y="2116"/>
                  </a:cubicBezTo>
                  <a:lnTo>
                    <a:pt x="14090" y="2116"/>
                  </a:lnTo>
                  <a:lnTo>
                    <a:pt x="14090" y="4014"/>
                  </a:lnTo>
                  <a:lnTo>
                    <a:pt x="13109" y="4014"/>
                  </a:lnTo>
                  <a:lnTo>
                    <a:pt x="13109" y="2956"/>
                  </a:lnTo>
                  <a:cubicBezTo>
                    <a:pt x="13109" y="2711"/>
                    <a:pt x="12910" y="2512"/>
                    <a:pt x="12667" y="2512"/>
                  </a:cubicBezTo>
                  <a:lnTo>
                    <a:pt x="11676" y="2512"/>
                  </a:lnTo>
                  <a:lnTo>
                    <a:pt x="11676" y="1312"/>
                  </a:lnTo>
                  <a:cubicBezTo>
                    <a:pt x="11676" y="1165"/>
                    <a:pt x="11557" y="1046"/>
                    <a:pt x="11410" y="1046"/>
                  </a:cubicBezTo>
                  <a:cubicBezTo>
                    <a:pt x="11263" y="1046"/>
                    <a:pt x="11144" y="1165"/>
                    <a:pt x="11144" y="1312"/>
                  </a:cubicBezTo>
                  <a:lnTo>
                    <a:pt x="11144" y="2512"/>
                  </a:lnTo>
                  <a:lnTo>
                    <a:pt x="10119" y="2512"/>
                  </a:lnTo>
                  <a:lnTo>
                    <a:pt x="10119" y="1312"/>
                  </a:lnTo>
                  <a:cubicBezTo>
                    <a:pt x="10119" y="1165"/>
                    <a:pt x="10000" y="1046"/>
                    <a:pt x="9854" y="1046"/>
                  </a:cubicBezTo>
                  <a:cubicBezTo>
                    <a:pt x="9707" y="1046"/>
                    <a:pt x="9588" y="1165"/>
                    <a:pt x="9588" y="1312"/>
                  </a:cubicBezTo>
                  <a:lnTo>
                    <a:pt x="9588" y="2512"/>
                  </a:lnTo>
                  <a:lnTo>
                    <a:pt x="8563" y="2512"/>
                  </a:lnTo>
                  <a:lnTo>
                    <a:pt x="8563" y="1312"/>
                  </a:lnTo>
                  <a:cubicBezTo>
                    <a:pt x="8563" y="1165"/>
                    <a:pt x="8444" y="1046"/>
                    <a:pt x="8297" y="1046"/>
                  </a:cubicBezTo>
                  <a:cubicBezTo>
                    <a:pt x="8150" y="1046"/>
                    <a:pt x="8031" y="1165"/>
                    <a:pt x="8031" y="1312"/>
                  </a:cubicBezTo>
                  <a:lnTo>
                    <a:pt x="8031" y="2512"/>
                  </a:lnTo>
                  <a:lnTo>
                    <a:pt x="7006" y="2512"/>
                  </a:lnTo>
                  <a:lnTo>
                    <a:pt x="7006" y="1312"/>
                  </a:lnTo>
                  <a:cubicBezTo>
                    <a:pt x="7006" y="1165"/>
                    <a:pt x="6887" y="1046"/>
                    <a:pt x="6740" y="1046"/>
                  </a:cubicBezTo>
                  <a:cubicBezTo>
                    <a:pt x="6594" y="1046"/>
                    <a:pt x="6475" y="1165"/>
                    <a:pt x="6475" y="1312"/>
                  </a:cubicBezTo>
                  <a:lnTo>
                    <a:pt x="6475" y="2512"/>
                  </a:lnTo>
                  <a:lnTo>
                    <a:pt x="5485" y="2512"/>
                  </a:lnTo>
                  <a:cubicBezTo>
                    <a:pt x="5240" y="2512"/>
                    <a:pt x="5041" y="2711"/>
                    <a:pt x="5041" y="2956"/>
                  </a:cubicBezTo>
                  <a:lnTo>
                    <a:pt x="5041" y="4014"/>
                  </a:lnTo>
                  <a:lnTo>
                    <a:pt x="4061" y="4014"/>
                  </a:lnTo>
                  <a:lnTo>
                    <a:pt x="4061" y="2116"/>
                  </a:lnTo>
                  <a:lnTo>
                    <a:pt x="4419" y="2116"/>
                  </a:lnTo>
                  <a:cubicBezTo>
                    <a:pt x="4663" y="2116"/>
                    <a:pt x="4863" y="1917"/>
                    <a:pt x="4863" y="1672"/>
                  </a:cubicBezTo>
                  <a:lnTo>
                    <a:pt x="4863" y="443"/>
                  </a:lnTo>
                  <a:cubicBezTo>
                    <a:pt x="4863" y="199"/>
                    <a:pt x="4663"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4;p64"/>
            <p:cNvSpPr/>
            <p:nvPr/>
          </p:nvSpPr>
          <p:spPr>
            <a:xfrm>
              <a:off x="4475325" y="3460898"/>
              <a:ext cx="89983" cy="132703"/>
            </a:xfrm>
            <a:custGeom>
              <a:avLst/>
              <a:gdLst/>
              <a:ahLst/>
              <a:cxnLst/>
              <a:rect l="l" t="t" r="r" b="b"/>
              <a:pathLst>
                <a:path w="2713" h="4001" extrusionOk="0">
                  <a:moveTo>
                    <a:pt x="2181" y="2417"/>
                  </a:moveTo>
                  <a:lnTo>
                    <a:pt x="2181" y="3468"/>
                  </a:lnTo>
                  <a:lnTo>
                    <a:pt x="1162" y="3468"/>
                  </a:lnTo>
                  <a:lnTo>
                    <a:pt x="1162" y="2417"/>
                  </a:lnTo>
                  <a:close/>
                  <a:moveTo>
                    <a:pt x="267" y="1"/>
                  </a:moveTo>
                  <a:cubicBezTo>
                    <a:pt x="120" y="1"/>
                    <a:pt x="1" y="120"/>
                    <a:pt x="1" y="267"/>
                  </a:cubicBezTo>
                  <a:cubicBezTo>
                    <a:pt x="1" y="414"/>
                    <a:pt x="120" y="533"/>
                    <a:pt x="267" y="533"/>
                  </a:cubicBezTo>
                  <a:lnTo>
                    <a:pt x="1389" y="533"/>
                  </a:lnTo>
                  <a:lnTo>
                    <a:pt x="1389" y="1885"/>
                  </a:lnTo>
                  <a:lnTo>
                    <a:pt x="1074" y="1885"/>
                  </a:lnTo>
                  <a:cubicBezTo>
                    <a:pt x="830" y="1885"/>
                    <a:pt x="631" y="2083"/>
                    <a:pt x="631" y="2327"/>
                  </a:cubicBezTo>
                  <a:lnTo>
                    <a:pt x="631" y="3556"/>
                  </a:lnTo>
                  <a:cubicBezTo>
                    <a:pt x="631" y="3801"/>
                    <a:pt x="830" y="4000"/>
                    <a:pt x="1074" y="4000"/>
                  </a:cubicBezTo>
                  <a:lnTo>
                    <a:pt x="2270" y="4000"/>
                  </a:lnTo>
                  <a:cubicBezTo>
                    <a:pt x="2514" y="4000"/>
                    <a:pt x="2713" y="3801"/>
                    <a:pt x="2713" y="3556"/>
                  </a:cubicBezTo>
                  <a:lnTo>
                    <a:pt x="2713" y="2327"/>
                  </a:lnTo>
                  <a:cubicBezTo>
                    <a:pt x="2713" y="2083"/>
                    <a:pt x="2514" y="1885"/>
                    <a:pt x="2270" y="1885"/>
                  </a:cubicBezTo>
                  <a:lnTo>
                    <a:pt x="1920" y="1885"/>
                  </a:lnTo>
                  <a:lnTo>
                    <a:pt x="1920" y="443"/>
                  </a:lnTo>
                  <a:cubicBezTo>
                    <a:pt x="1920" y="199"/>
                    <a:pt x="1722"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5;p64"/>
            <p:cNvSpPr/>
            <p:nvPr/>
          </p:nvSpPr>
          <p:spPr>
            <a:xfrm>
              <a:off x="3963285" y="3460898"/>
              <a:ext cx="91177" cy="132703"/>
            </a:xfrm>
            <a:custGeom>
              <a:avLst/>
              <a:gdLst/>
              <a:ahLst/>
              <a:cxnLst/>
              <a:rect l="l" t="t" r="r" b="b"/>
              <a:pathLst>
                <a:path w="2749" h="4001" extrusionOk="0">
                  <a:moveTo>
                    <a:pt x="1551" y="2417"/>
                  </a:moveTo>
                  <a:lnTo>
                    <a:pt x="1551" y="3468"/>
                  </a:lnTo>
                  <a:lnTo>
                    <a:pt x="533" y="3468"/>
                  </a:lnTo>
                  <a:lnTo>
                    <a:pt x="533" y="2417"/>
                  </a:lnTo>
                  <a:close/>
                  <a:moveTo>
                    <a:pt x="1237" y="1"/>
                  </a:moveTo>
                  <a:cubicBezTo>
                    <a:pt x="993" y="1"/>
                    <a:pt x="794" y="199"/>
                    <a:pt x="794" y="443"/>
                  </a:cubicBezTo>
                  <a:lnTo>
                    <a:pt x="794" y="1885"/>
                  </a:lnTo>
                  <a:lnTo>
                    <a:pt x="444" y="1885"/>
                  </a:lnTo>
                  <a:cubicBezTo>
                    <a:pt x="200" y="1885"/>
                    <a:pt x="1" y="2083"/>
                    <a:pt x="1" y="2327"/>
                  </a:cubicBezTo>
                  <a:lnTo>
                    <a:pt x="1" y="3558"/>
                  </a:lnTo>
                  <a:cubicBezTo>
                    <a:pt x="1" y="3802"/>
                    <a:pt x="200" y="4000"/>
                    <a:pt x="444" y="4000"/>
                  </a:cubicBezTo>
                  <a:lnTo>
                    <a:pt x="1640" y="4000"/>
                  </a:lnTo>
                  <a:cubicBezTo>
                    <a:pt x="1884" y="4000"/>
                    <a:pt x="2083" y="3802"/>
                    <a:pt x="2083" y="3558"/>
                  </a:cubicBezTo>
                  <a:lnTo>
                    <a:pt x="2083" y="2327"/>
                  </a:lnTo>
                  <a:cubicBezTo>
                    <a:pt x="2083" y="2083"/>
                    <a:pt x="1884" y="1885"/>
                    <a:pt x="1640" y="1885"/>
                  </a:cubicBezTo>
                  <a:lnTo>
                    <a:pt x="1325" y="1885"/>
                  </a:lnTo>
                  <a:lnTo>
                    <a:pt x="1325" y="533"/>
                  </a:lnTo>
                  <a:lnTo>
                    <a:pt x="2483" y="533"/>
                  </a:lnTo>
                  <a:cubicBezTo>
                    <a:pt x="2629" y="533"/>
                    <a:pt x="2748" y="414"/>
                    <a:pt x="2748" y="267"/>
                  </a:cubicBezTo>
                  <a:cubicBezTo>
                    <a:pt x="2748" y="120"/>
                    <a:pt x="2629" y="1"/>
                    <a:pt x="2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6;p64"/>
            <p:cNvSpPr/>
            <p:nvPr/>
          </p:nvSpPr>
          <p:spPr>
            <a:xfrm>
              <a:off x="4183650" y="3363982"/>
              <a:ext cx="161294" cy="164378"/>
            </a:xfrm>
            <a:custGeom>
              <a:avLst/>
              <a:gdLst/>
              <a:ahLst/>
              <a:cxnLst/>
              <a:rect l="l" t="t" r="r" b="b"/>
              <a:pathLst>
                <a:path w="4863" h="4956" extrusionOk="0">
                  <a:moveTo>
                    <a:pt x="1625" y="3298"/>
                  </a:moveTo>
                  <a:lnTo>
                    <a:pt x="1625" y="4424"/>
                  </a:lnTo>
                  <a:lnTo>
                    <a:pt x="533" y="4424"/>
                  </a:lnTo>
                  <a:lnTo>
                    <a:pt x="533" y="3298"/>
                  </a:lnTo>
                  <a:close/>
                  <a:moveTo>
                    <a:pt x="444" y="1"/>
                  </a:moveTo>
                  <a:cubicBezTo>
                    <a:pt x="200" y="1"/>
                    <a:pt x="1" y="200"/>
                    <a:pt x="1" y="444"/>
                  </a:cubicBezTo>
                  <a:lnTo>
                    <a:pt x="1" y="4513"/>
                  </a:lnTo>
                  <a:cubicBezTo>
                    <a:pt x="1" y="4758"/>
                    <a:pt x="200" y="4956"/>
                    <a:pt x="444" y="4956"/>
                  </a:cubicBezTo>
                  <a:lnTo>
                    <a:pt x="4420" y="4956"/>
                  </a:lnTo>
                  <a:cubicBezTo>
                    <a:pt x="4664" y="4956"/>
                    <a:pt x="4863" y="4758"/>
                    <a:pt x="4863" y="4513"/>
                  </a:cubicBezTo>
                  <a:lnTo>
                    <a:pt x="4863" y="2834"/>
                  </a:lnTo>
                  <a:cubicBezTo>
                    <a:pt x="4863" y="2687"/>
                    <a:pt x="4743" y="2568"/>
                    <a:pt x="4597" y="2568"/>
                  </a:cubicBezTo>
                  <a:cubicBezTo>
                    <a:pt x="4450" y="2568"/>
                    <a:pt x="4331" y="2687"/>
                    <a:pt x="4331" y="2834"/>
                  </a:cubicBezTo>
                  <a:lnTo>
                    <a:pt x="4331" y="4424"/>
                  </a:lnTo>
                  <a:lnTo>
                    <a:pt x="2157" y="4424"/>
                  </a:lnTo>
                  <a:lnTo>
                    <a:pt x="2157" y="3032"/>
                  </a:lnTo>
                  <a:cubicBezTo>
                    <a:pt x="2157" y="2885"/>
                    <a:pt x="2038" y="2766"/>
                    <a:pt x="1891" y="2766"/>
                  </a:cubicBezTo>
                  <a:lnTo>
                    <a:pt x="534" y="2766"/>
                  </a:lnTo>
                  <a:lnTo>
                    <a:pt x="534" y="533"/>
                  </a:lnTo>
                  <a:lnTo>
                    <a:pt x="4332" y="533"/>
                  </a:lnTo>
                  <a:lnTo>
                    <a:pt x="4332" y="1274"/>
                  </a:lnTo>
                  <a:cubicBezTo>
                    <a:pt x="4331" y="1420"/>
                    <a:pt x="4450" y="1539"/>
                    <a:pt x="4597" y="1539"/>
                  </a:cubicBezTo>
                  <a:cubicBezTo>
                    <a:pt x="4743" y="1539"/>
                    <a:pt x="4863" y="1420"/>
                    <a:pt x="4863" y="1274"/>
                  </a:cubicBezTo>
                  <a:lnTo>
                    <a:pt x="4863" y="444"/>
                  </a:lnTo>
                  <a:cubicBezTo>
                    <a:pt x="4863" y="200"/>
                    <a:pt x="4664" y="1"/>
                    <a:pt x="4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pic>
        <p:nvPicPr>
          <p:cNvPr id="1632" name="Google Shape;1632;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4" name="Google Shape;1634;p47"/>
          <p:cNvPicPr preferRelativeResize="0"/>
          <p:nvPr/>
        </p:nvPicPr>
        <p:blipFill rotWithShape="1">
          <a:blip r:embed="rId4">
            <a:alphaModFix/>
          </a:blip>
          <a:srcRect l="22009" r="18455"/>
          <a:stretch/>
        </p:blipFill>
        <p:spPr>
          <a:xfrm rot="1203247">
            <a:off x="7232230" y="609013"/>
            <a:ext cx="903665" cy="853810"/>
          </a:xfrm>
          <a:prstGeom prst="rect">
            <a:avLst/>
          </a:prstGeom>
          <a:noFill/>
          <a:ln>
            <a:noFill/>
          </a:ln>
        </p:spPr>
      </p:pic>
      <p:sp>
        <p:nvSpPr>
          <p:cNvPr id="8" name="Subtitle 7"/>
          <p:cNvSpPr>
            <a:spLocks noGrp="1"/>
          </p:cNvSpPr>
          <p:nvPr>
            <p:ph type="subTitle" idx="3"/>
          </p:nvPr>
        </p:nvSpPr>
        <p:spPr>
          <a:xfrm>
            <a:off x="222136" y="1269858"/>
            <a:ext cx="6165411" cy="3308768"/>
          </a:xfrm>
        </p:spPr>
        <p:txBody>
          <a:bodyPr/>
          <a:lstStyle/>
          <a:p>
            <a:pPr>
              <a:buClr>
                <a:schemeClr val="bg2"/>
              </a:buClr>
              <a:buSzPct val="100000"/>
              <a:buFont typeface="Arial" panose="020B0604020202020204" pitchFamily="34" charset="0"/>
              <a:buChar char="•"/>
            </a:pPr>
            <a:r>
              <a:rPr lang="en-US" sz="1400" dirty="0"/>
              <a:t>Automatic Lid Opening: The ultrasonic sensor can detect </a:t>
            </a:r>
            <a:r>
              <a:rPr lang="en-US" sz="1400" dirty="0" smtClean="0"/>
              <a:t>the presence </a:t>
            </a:r>
            <a:r>
              <a:rPr lang="en-US" sz="1400" dirty="0"/>
              <a:t>of waste in the dustbin, and the servo motor can open the lid automatically to facilitate waste disposal</a:t>
            </a:r>
            <a:r>
              <a:rPr lang="en-US" sz="1400" dirty="0" smtClean="0"/>
              <a:t>.</a:t>
            </a:r>
          </a:p>
          <a:p>
            <a:pPr>
              <a:buClr>
                <a:schemeClr val="bg2"/>
              </a:buClr>
              <a:buSzPct val="100000"/>
              <a:buFont typeface="Arial" panose="020B0604020202020204" pitchFamily="34" charset="0"/>
              <a:buChar char="•"/>
            </a:pPr>
            <a:endParaRPr lang="en-US" sz="1400" dirty="0"/>
          </a:p>
          <a:p>
            <a:pPr>
              <a:buClr>
                <a:schemeClr val="bg2"/>
              </a:buClr>
              <a:buSzPct val="100000"/>
              <a:buFont typeface="Arial" panose="020B0604020202020204" pitchFamily="34" charset="0"/>
              <a:buChar char="•"/>
            </a:pPr>
            <a:r>
              <a:rPr lang="en-US" sz="1400" dirty="0"/>
              <a:t>Power Management: The Arduino board can also be used to optimize power management, putting the system to sleep when not in use to conserve power</a:t>
            </a:r>
            <a:r>
              <a:rPr lang="en-US" sz="1400" dirty="0" smtClean="0"/>
              <a:t>.</a:t>
            </a:r>
          </a:p>
          <a:p>
            <a:pPr>
              <a:buClr>
                <a:schemeClr val="bg2"/>
              </a:buClr>
              <a:buSzPct val="100000"/>
              <a:buFont typeface="Arial" panose="020B0604020202020204" pitchFamily="34" charset="0"/>
              <a:buChar char="•"/>
            </a:pPr>
            <a:endParaRPr lang="en-US" sz="1400" dirty="0"/>
          </a:p>
          <a:p>
            <a:pPr>
              <a:buClr>
                <a:schemeClr val="bg2"/>
              </a:buClr>
              <a:buSzPct val="100000"/>
              <a:buFont typeface="Arial" panose="020B0604020202020204" pitchFamily="34" charset="0"/>
              <a:buChar char="•"/>
            </a:pPr>
            <a:r>
              <a:rPr lang="en-US" dirty="0"/>
              <a:t>Easy Maintenance: The use of an Arduino board and ultrasonic sensor can make maintenance easy, as they are readily available and easily replaceable.</a:t>
            </a:r>
          </a:p>
          <a:p>
            <a:pPr>
              <a:buClr>
                <a:schemeClr val="bg2"/>
              </a:buClr>
              <a:buSzPct val="100000"/>
              <a:buFont typeface="Arial" panose="020B0604020202020204" pitchFamily="34" charset="0"/>
              <a:buChar char="•"/>
            </a:pPr>
            <a:endParaRPr lang="en-US" sz="1400" dirty="0" smtClean="0"/>
          </a:p>
          <a:p>
            <a:pPr>
              <a:buClr>
                <a:schemeClr val="bg2"/>
              </a:buClr>
              <a:buSzPct val="100000"/>
              <a:buFont typeface="Arial" panose="020B0604020202020204" pitchFamily="34" charset="0"/>
              <a:buChar char="•"/>
            </a:pPr>
            <a:r>
              <a:rPr lang="en-US" sz="1400" dirty="0" smtClean="0"/>
              <a:t>Hygiene Care: By using the smart dustbin the wastes are  collected without touching the hands on the dustbin</a:t>
            </a:r>
            <a:endParaRPr lang="en-IN" sz="1400" dirty="0"/>
          </a:p>
        </p:txBody>
      </p:sp>
      <p:sp>
        <p:nvSpPr>
          <p:cNvPr id="10" name="Title 9"/>
          <p:cNvSpPr>
            <a:spLocks noGrp="1"/>
          </p:cNvSpPr>
          <p:nvPr>
            <p:ph type="title"/>
          </p:nvPr>
        </p:nvSpPr>
        <p:spPr>
          <a:xfrm>
            <a:off x="646087" y="267018"/>
            <a:ext cx="5932752" cy="768900"/>
          </a:xfrm>
        </p:spPr>
        <p:txBody>
          <a:bodyPr/>
          <a:lstStyle/>
          <a:p>
            <a:r>
              <a:rPr lang="en" sz="3200" dirty="0" smtClean="0">
                <a:solidFill>
                  <a:schemeClr val="dk2"/>
                </a:solidFill>
              </a:rPr>
              <a:t>FEATURES</a:t>
            </a:r>
            <a:endParaRPr lang="en-IN" sz="320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60"/>
          <p:cNvSpPr txBox="1">
            <a:spLocks noGrp="1"/>
          </p:cNvSpPr>
          <p:nvPr>
            <p:ph type="title"/>
          </p:nvPr>
        </p:nvSpPr>
        <p:spPr>
          <a:xfrm>
            <a:off x="756002" y="248247"/>
            <a:ext cx="7200528" cy="572700"/>
          </a:xfrm>
          <a:prstGeom prst="rect">
            <a:avLst/>
          </a:prstGeom>
        </p:spPr>
        <p:txBody>
          <a:bodyPr spcFirstLastPara="1" wrap="square" lIns="91425" tIns="91425" rIns="91425" bIns="91425" anchor="t" anchorCtr="0">
            <a:noAutofit/>
          </a:bodyPr>
          <a:lstStyle/>
          <a:p>
            <a:pPr lvl="0"/>
            <a:r>
              <a:rPr lang="en" dirty="0" smtClean="0">
                <a:solidFill>
                  <a:schemeClr val="dk2"/>
                </a:solidFill>
              </a:rPr>
              <a:t>MAIN PURPOSE</a:t>
            </a:r>
            <a:endParaRPr dirty="0"/>
          </a:p>
        </p:txBody>
      </p:sp>
      <p:sp>
        <p:nvSpPr>
          <p:cNvPr id="5" name="Subtitle 4"/>
          <p:cNvSpPr>
            <a:spLocks noGrp="1"/>
          </p:cNvSpPr>
          <p:nvPr>
            <p:ph type="subTitle" idx="5"/>
          </p:nvPr>
        </p:nvSpPr>
        <p:spPr>
          <a:xfrm>
            <a:off x="425736" y="1162538"/>
            <a:ext cx="7861060" cy="3423007"/>
          </a:xfrm>
        </p:spPr>
        <p:txBody>
          <a:bodyPr/>
          <a:lstStyle/>
          <a:p>
            <a:pPr>
              <a:buFont typeface="Arial" panose="020B0604020202020204" pitchFamily="34" charset="0"/>
              <a:buChar char="•"/>
            </a:pPr>
            <a:r>
              <a:rPr lang="en-US" sz="1200" dirty="0" smtClean="0"/>
              <a:t>Helping Disabled Person: This Smart dustbin can be used by the persons with disability where they no need to make contact with the dustbin to open the lid. The sensor will automatically detect the object and the lid will open.</a:t>
            </a:r>
            <a:endParaRPr lang="en-US" sz="1200" dirty="0" smtClean="0"/>
          </a:p>
          <a:p>
            <a:pPr>
              <a:buFont typeface="Arial" panose="020B0604020202020204" pitchFamily="34" charset="0"/>
              <a:buChar char="•"/>
            </a:pPr>
            <a:endParaRPr lang="en-US" sz="1200" dirty="0"/>
          </a:p>
          <a:p>
            <a:pPr>
              <a:buFont typeface="Arial" panose="020B0604020202020204" pitchFamily="34" charset="0"/>
              <a:buChar char="•"/>
            </a:pPr>
            <a:r>
              <a:rPr lang="en-US" sz="1200" dirty="0"/>
              <a:t>Improved hygiene: Smart dustbins can help to improve hygiene by reducing the need for physical contact with the bin. With the automated lid opening and closing, users do not need to touch the bin, which can help to reduce the spread of germs</a:t>
            </a:r>
            <a:r>
              <a:rPr lang="en-US" sz="1200" dirty="0" smtClean="0"/>
              <a:t>.</a:t>
            </a:r>
          </a:p>
          <a:p>
            <a:pPr>
              <a:buFont typeface="Arial" panose="020B0604020202020204" pitchFamily="34" charset="0"/>
              <a:buChar char="•"/>
            </a:pPr>
            <a:endParaRPr lang="en-US" sz="1200" dirty="0"/>
          </a:p>
          <a:p>
            <a:pPr>
              <a:buFont typeface="Arial" panose="020B0604020202020204" pitchFamily="34" charset="0"/>
              <a:buChar char="•"/>
            </a:pPr>
            <a:r>
              <a:rPr lang="en-US" sz="1200" dirty="0"/>
              <a:t>Cost-effective: The use of an Arduino board, servo motor, and ultrasonic sensor in a smart dustbin is relatively cost-effective. The Arduino board is an open-source platform, and the other components are readily available and affordable, making it an accessible solution for waste management</a:t>
            </a:r>
            <a:r>
              <a:rPr lang="en-US" sz="1200" dirty="0" smtClean="0"/>
              <a:t>.</a:t>
            </a:r>
          </a:p>
          <a:p>
            <a:pPr>
              <a:buFont typeface="Arial" panose="020B0604020202020204" pitchFamily="34" charset="0"/>
              <a:buChar char="•"/>
            </a:pPr>
            <a:endParaRPr lang="en-US" sz="1200" dirty="0"/>
          </a:p>
          <a:p>
            <a:pPr>
              <a:buFont typeface="Arial" panose="020B0604020202020204" pitchFamily="34" charset="0"/>
              <a:buChar char="•"/>
            </a:pPr>
            <a:r>
              <a:rPr lang="en-US" sz="1200" dirty="0"/>
              <a:t>Energy-efficient: The ultrasonic sensor used in the smart dustbin helps to conserve energy as it only activates the servo motor when it detects the presence of waste. This can help to reduce the overall energy consumption of the smart dustbin.</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pic>
        <p:nvPicPr>
          <p:cNvPr id="3102" name="Google Shape;3102;p66"/>
          <p:cNvPicPr preferRelativeResize="0"/>
          <p:nvPr/>
        </p:nvPicPr>
        <p:blipFill rotWithShape="1">
          <a:blip r:embed="rId3">
            <a:alphaModFix/>
          </a:blip>
          <a:srcRect l="25537" t="7152" r="23467" b="5838"/>
          <a:stretch/>
        </p:blipFill>
        <p:spPr>
          <a:xfrm>
            <a:off x="-331222" y="3995410"/>
            <a:ext cx="1569950" cy="1506775"/>
          </a:xfrm>
          <a:prstGeom prst="rect">
            <a:avLst/>
          </a:prstGeom>
          <a:noFill/>
          <a:ln>
            <a:noFill/>
          </a:ln>
        </p:spPr>
      </p:pic>
      <p:sp>
        <p:nvSpPr>
          <p:cNvPr id="20" name="Google Shape;2266;p63"/>
          <p:cNvSpPr txBox="1">
            <a:spLocks noGrp="1"/>
          </p:cNvSpPr>
          <p:nvPr>
            <p:ph type="subTitle" idx="1"/>
          </p:nvPr>
        </p:nvSpPr>
        <p:spPr>
          <a:xfrm>
            <a:off x="6450326" y="2923633"/>
            <a:ext cx="216314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solidFill>
                  <a:schemeClr val="dk2"/>
                </a:solidFill>
              </a:rPr>
              <a:t>TEAM MEMBERS</a:t>
            </a:r>
            <a:endParaRPr b="1" dirty="0">
              <a:solidFill>
                <a:schemeClr val="dk2"/>
              </a:solidFill>
            </a:endParaRPr>
          </a:p>
          <a:p>
            <a:pPr marL="0" lvl="0" indent="0" algn="ctr" rtl="0">
              <a:spcBef>
                <a:spcPts val="0"/>
              </a:spcBef>
              <a:spcAft>
                <a:spcPts val="0"/>
              </a:spcAft>
              <a:buNone/>
            </a:pPr>
            <a:r>
              <a:rPr lang="en-US" dirty="0" smtClean="0"/>
              <a:t>JAWAHAR U R</a:t>
            </a:r>
          </a:p>
          <a:p>
            <a:pPr marL="0" lvl="0" indent="0" algn="ctr" rtl="0">
              <a:spcBef>
                <a:spcPts val="0"/>
              </a:spcBef>
              <a:spcAft>
                <a:spcPts val="0"/>
              </a:spcAft>
              <a:buNone/>
            </a:pPr>
            <a:r>
              <a:rPr lang="en-US" dirty="0" smtClean="0"/>
              <a:t>HARIHARAN C</a:t>
            </a:r>
            <a:endParaRPr dirty="0"/>
          </a:p>
        </p:txBody>
      </p:sp>
      <p:sp>
        <p:nvSpPr>
          <p:cNvPr id="24" name="Google Shape;2266;p63"/>
          <p:cNvSpPr txBox="1">
            <a:spLocks noGrp="1"/>
          </p:cNvSpPr>
          <p:nvPr>
            <p:ph type="subTitle" idx="1"/>
          </p:nvPr>
        </p:nvSpPr>
        <p:spPr>
          <a:xfrm>
            <a:off x="1878327" y="4332476"/>
            <a:ext cx="4642180" cy="4163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Having any doubts? Feel free to ask us!</a:t>
            </a:r>
            <a:endParaRPr dirty="0"/>
          </a:p>
        </p:txBody>
      </p:sp>
      <p:pic>
        <p:nvPicPr>
          <p:cNvPr id="7" name="Picture 6"/>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2384118" y="999537"/>
            <a:ext cx="3630597" cy="2833793"/>
          </a:xfrm>
          <a:prstGeom prst="rect">
            <a:avLst/>
          </a:prstGeom>
        </p:spPr>
      </p:pic>
      <p:sp>
        <p:nvSpPr>
          <p:cNvPr id="27" name="Google Shape;2266;p63"/>
          <p:cNvSpPr txBox="1">
            <a:spLocks noGrp="1"/>
          </p:cNvSpPr>
          <p:nvPr>
            <p:ph type="subTitle" idx="1"/>
          </p:nvPr>
        </p:nvSpPr>
        <p:spPr>
          <a:xfrm>
            <a:off x="2030727" y="583216"/>
            <a:ext cx="4642180" cy="4163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END OF THE PRESENTATION</a:t>
            </a:r>
            <a:endParaRPr dirty="0"/>
          </a:p>
        </p:txBody>
      </p:sp>
    </p:spTree>
    <p:extLst>
      <p:ext uri="{BB962C8B-B14F-4D97-AF65-F5344CB8AC3E}">
        <p14:creationId xmlns:p14="http://schemas.microsoft.com/office/powerpoint/2010/main" val="140567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524</Words>
  <Application>Microsoft Office PowerPoint</Application>
  <PresentationFormat>On-screen Show (16:9)</PresentationFormat>
  <Paragraphs>40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Montserrat</vt:lpstr>
      <vt:lpstr>Arial</vt:lpstr>
      <vt:lpstr>Bebas Neue</vt:lpstr>
      <vt:lpstr>PT Sans</vt:lpstr>
      <vt:lpstr>Montserrat Black</vt:lpstr>
      <vt:lpstr>Artificial Intelligence (AI) Technology Consulting by Slidesgo</vt:lpstr>
      <vt:lpstr>SMART DUSTBIN</vt:lpstr>
      <vt:lpstr>INTRODUCTION</vt:lpstr>
      <vt:lpstr>WORKING</vt:lpstr>
      <vt:lpstr>CIRCUIT DIAGRAM</vt:lpstr>
      <vt:lpstr>FEATURES</vt:lpstr>
      <vt:lpstr>MAIN PURPOSE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DUSTBIN</dc:title>
  <dc:creator>Admin</dc:creator>
  <cp:lastModifiedBy>Admin</cp:lastModifiedBy>
  <cp:revision>29</cp:revision>
  <dcterms:modified xsi:type="dcterms:W3CDTF">2023-02-26T17:28:24Z</dcterms:modified>
</cp:coreProperties>
</file>